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4" d="100"/>
          <a:sy n="84" d="100"/>
        </p:scale>
        <p:origin x="-152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3C1A0DA-771B-450F-8034-B459292F513A}"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EE15CFB-28AC-441E-B963-A3682F6EB01E}"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3C1A0DA-771B-450F-8034-B459292F513A}" type="datetimeFigureOut">
              <a:rPr lang="he-IL" smtClean="0"/>
              <a:t>י'/טבת/תשע"ו</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EE15CFB-28AC-441E-B963-A3682F6EB01E}"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טבלה 3"/>
          <p:cNvGraphicFramePr>
            <a:graphicFrameLocks noGrp="1"/>
          </p:cNvGraphicFramePr>
          <p:nvPr/>
        </p:nvGraphicFramePr>
        <p:xfrm>
          <a:off x="0" y="0"/>
          <a:ext cx="9144000" cy="6858000"/>
        </p:xfrm>
        <a:graphic>
          <a:graphicData uri="http://schemas.openxmlformats.org/drawingml/2006/table">
            <a:tbl>
              <a:tblPr rtl="1"/>
              <a:tblGrid>
                <a:gridCol w="1779336"/>
                <a:gridCol w="7364664"/>
              </a:tblGrid>
              <a:tr h="511684">
                <a:tc>
                  <a:txBody>
                    <a:bodyPr/>
                    <a:lstStyle/>
                    <a:p>
                      <a:pPr algn="ctr" rtl="1">
                        <a:lnSpc>
                          <a:spcPct val="150000"/>
                        </a:lnSpc>
                        <a:spcBef>
                          <a:spcPts val="600"/>
                        </a:spcBef>
                        <a:spcAft>
                          <a:spcPts val="0"/>
                        </a:spcAft>
                      </a:pPr>
                      <a:r>
                        <a:rPr lang="he-IL" sz="1600" b="1" dirty="0">
                          <a:solidFill>
                            <a:schemeClr val="bg1"/>
                          </a:solidFill>
                          <a:latin typeface="Calibri"/>
                          <a:ea typeface="Calibri"/>
                          <a:cs typeface="Arial"/>
                        </a:rPr>
                        <a:t>שלב הפלישה</a:t>
                      </a:r>
                      <a:endParaRPr lang="en-US" sz="2000" dirty="0">
                        <a:solidFill>
                          <a:schemeClr val="bg1"/>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rtl="1">
                        <a:lnSpc>
                          <a:spcPct val="150000"/>
                        </a:lnSpc>
                        <a:spcBef>
                          <a:spcPts val="600"/>
                        </a:spcBef>
                        <a:spcAft>
                          <a:spcPts val="0"/>
                        </a:spcAft>
                      </a:pPr>
                      <a:r>
                        <a:rPr lang="he-IL" sz="1600" b="1" dirty="0">
                          <a:solidFill>
                            <a:schemeClr val="bg1"/>
                          </a:solidFill>
                          <a:latin typeface="Calibri"/>
                          <a:ea typeface="Calibri"/>
                          <a:cs typeface="Arial"/>
                        </a:rPr>
                        <a:t>תיאור</a:t>
                      </a:r>
                      <a:endParaRPr lang="en-US" sz="2000" dirty="0">
                        <a:solidFill>
                          <a:schemeClr val="bg1"/>
                        </a:solidFill>
                        <a:latin typeface="Calibri"/>
                        <a:ea typeface="Calibri"/>
                        <a:cs typeface="Arial"/>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1631706">
                <a:tc>
                  <a:txBody>
                    <a:bodyPr/>
                    <a:lstStyle/>
                    <a:p>
                      <a:pPr algn="ctr" rtl="0">
                        <a:lnSpc>
                          <a:spcPct val="115000"/>
                        </a:lnSpc>
                        <a:spcBef>
                          <a:spcPts val="300"/>
                        </a:spcBef>
                        <a:spcAft>
                          <a:spcPts val="0"/>
                        </a:spcAft>
                      </a:pPr>
                      <a:r>
                        <a:rPr lang="he-IL" sz="1600" b="1" dirty="0">
                          <a:latin typeface="Calibri"/>
                          <a:ea typeface="Calibri"/>
                          <a:cs typeface="Arial"/>
                        </a:rPr>
                        <a:t>מזדמן</a:t>
                      </a:r>
                      <a:endParaRPr lang="en-US" sz="2000"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r" rtl="1">
                        <a:lnSpc>
                          <a:spcPct val="115000"/>
                        </a:lnSpc>
                        <a:spcBef>
                          <a:spcPts val="300"/>
                        </a:spcBef>
                        <a:spcAft>
                          <a:spcPts val="0"/>
                        </a:spcAft>
                      </a:pPr>
                      <a:r>
                        <a:rPr lang="he-IL" sz="1600">
                          <a:latin typeface="Calibri"/>
                          <a:ea typeface="Calibri"/>
                          <a:cs typeface="Arial"/>
                        </a:rPr>
                        <a:t>צמח זר המסוגל לפרוח ולעתים אף להתרבות, אך אינו מסוגל לייצר אוכלוסייה בת קיימא. לפיכך, האוכלוסייה איננה מסוגלת לשרוד בהיעדר הכנסות חוזרות של פרטים חדשים על ידי האדם</a:t>
                      </a:r>
                      <a:r>
                        <a:rPr lang="en-US" sz="1400">
                          <a:latin typeface="Arial"/>
                          <a:ea typeface="Calibri"/>
                          <a:cs typeface="Arial"/>
                        </a:rPr>
                        <a:t>.</a:t>
                      </a:r>
                      <a:endParaRPr lang="en-US" sz="20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1235151">
                <a:tc>
                  <a:txBody>
                    <a:bodyPr/>
                    <a:lstStyle/>
                    <a:p>
                      <a:pPr algn="ctr" rtl="0">
                        <a:lnSpc>
                          <a:spcPct val="115000"/>
                        </a:lnSpc>
                        <a:spcBef>
                          <a:spcPts val="300"/>
                        </a:spcBef>
                        <a:spcAft>
                          <a:spcPts val="0"/>
                        </a:spcAft>
                      </a:pPr>
                      <a:r>
                        <a:rPr lang="he-IL" sz="1600" b="1">
                          <a:latin typeface="Calibri"/>
                          <a:ea typeface="Calibri"/>
                          <a:cs typeface="Arial"/>
                        </a:rPr>
                        <a:t>מאוזרח</a:t>
                      </a:r>
                      <a:endParaRPr lang="en-US" sz="20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gn="r" rtl="1">
                        <a:lnSpc>
                          <a:spcPct val="115000"/>
                        </a:lnSpc>
                        <a:spcBef>
                          <a:spcPts val="300"/>
                        </a:spcBef>
                        <a:spcAft>
                          <a:spcPts val="0"/>
                        </a:spcAft>
                      </a:pPr>
                      <a:r>
                        <a:rPr lang="he-IL" sz="1600">
                          <a:latin typeface="Calibri"/>
                          <a:ea typeface="Calibri"/>
                          <a:cs typeface="Arial"/>
                        </a:rPr>
                        <a:t>צמח זר היוצר אוכלוסיות שמתחדשות ללא עזרת אדם ולאורך תקופה של 10 שנים לפחות</a:t>
                      </a:r>
                      <a:r>
                        <a:rPr lang="en-US" sz="1400">
                          <a:latin typeface="Arial"/>
                          <a:ea typeface="Calibri"/>
                          <a:cs typeface="Arial"/>
                        </a:rPr>
                        <a:t>.</a:t>
                      </a:r>
                      <a:endParaRPr lang="en-US" sz="20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r h="3479459">
                <a:tc>
                  <a:txBody>
                    <a:bodyPr/>
                    <a:lstStyle/>
                    <a:p>
                      <a:pPr algn="ctr" rtl="0">
                        <a:lnSpc>
                          <a:spcPct val="115000"/>
                        </a:lnSpc>
                        <a:spcBef>
                          <a:spcPts val="300"/>
                        </a:spcBef>
                        <a:spcAft>
                          <a:spcPts val="0"/>
                        </a:spcAft>
                      </a:pPr>
                      <a:r>
                        <a:rPr lang="he-IL" sz="1600" b="1">
                          <a:latin typeface="Calibri"/>
                          <a:ea typeface="Calibri"/>
                          <a:cs typeface="Arial"/>
                        </a:rPr>
                        <a:t>פולש</a:t>
                      </a:r>
                      <a:endParaRPr lang="en-US" sz="20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6923C"/>
                    </a:solidFill>
                  </a:tcPr>
                </a:tc>
                <a:tc>
                  <a:txBody>
                    <a:bodyPr/>
                    <a:lstStyle/>
                    <a:p>
                      <a:pPr algn="r" rtl="1">
                        <a:lnSpc>
                          <a:spcPct val="115000"/>
                        </a:lnSpc>
                        <a:spcBef>
                          <a:spcPts val="600"/>
                        </a:spcBef>
                        <a:spcAft>
                          <a:spcPts val="600"/>
                        </a:spcAft>
                      </a:pPr>
                      <a:r>
                        <a:rPr lang="he-IL" sz="1600" dirty="0">
                          <a:latin typeface="Calibri"/>
                          <a:ea typeface="Calibri"/>
                          <a:cs typeface="Arial"/>
                        </a:rPr>
                        <a:t>צמח זר העונה להגדרת "מאוזרח", אך יוצר כמות גדולה מאוד של צאצאים נושאי זרעים, המופצים למרחקים גדולים מאוד מהפרטים המשמשים מקורות זרעים. הגדרה זאת קובעת כי קצב הפלישה נעשה בשיעור שעולה על 100 מטר ממקור הזרעים תוך 50 שנה, או לפחות שישה מטרים תוך שלוש שנים אצל צמחים בעלי קנה שורש זוחל.</a:t>
                      </a:r>
                      <a:endParaRPr lang="en-US" sz="2000" dirty="0">
                        <a:latin typeface="Calibri"/>
                        <a:ea typeface="Calibri"/>
                        <a:cs typeface="Arial"/>
                      </a:endParaRPr>
                    </a:p>
                    <a:p>
                      <a:pPr algn="r" rtl="1">
                        <a:lnSpc>
                          <a:spcPct val="115000"/>
                        </a:lnSpc>
                        <a:spcBef>
                          <a:spcPts val="600"/>
                        </a:spcBef>
                        <a:spcAft>
                          <a:spcPts val="600"/>
                        </a:spcAft>
                      </a:pPr>
                      <a:r>
                        <a:rPr lang="he-IL" sz="1600" dirty="0">
                          <a:latin typeface="Calibri"/>
                          <a:ea typeface="Calibri"/>
                          <a:cs typeface="Arial"/>
                        </a:rPr>
                        <a:t>מכונים 'מהנדסי סביבה' הצמחים הפולשים הגורמים לשינויים באופי, תנאים, צורות ותכונות של מערכות אקולוגיות על פני שטח משמעותי ביחס לשטח המערכת הנגועה. </a:t>
                      </a:r>
                      <a:endParaRPr lang="en-US" sz="2000"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6923C"/>
                    </a:solidFill>
                  </a:tcPr>
                </a:tc>
              </a:tr>
            </a:tbl>
          </a:graphicData>
        </a:graphic>
      </p:graphicFrame>
    </p:spTree>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137</Words>
  <Application>Microsoft Office PowerPoint</Application>
  <PresentationFormat>‫הצגה על המסך (4:3)</PresentationFormat>
  <Paragraphs>9</Paragraphs>
  <Slides>1</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vt:i4>
      </vt:variant>
    </vt:vector>
  </HeadingPairs>
  <TitlesOfParts>
    <vt:vector size="2" baseType="lpstr">
      <vt:lpstr>ערכת נושא Office</vt:lpstr>
      <vt:lpstr>שקופית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Gadi Pollak</dc:creator>
  <cp:lastModifiedBy>Gadi Pollak</cp:lastModifiedBy>
  <cp:revision>1</cp:revision>
  <dcterms:created xsi:type="dcterms:W3CDTF">2015-12-22T14:25:33Z</dcterms:created>
  <dcterms:modified xsi:type="dcterms:W3CDTF">2015-12-22T14:27:07Z</dcterms:modified>
</cp:coreProperties>
</file>